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076137298" r:id="rId2"/>
    <p:sldId id="2076137299" r:id="rId3"/>
    <p:sldId id="2076137300" r:id="rId4"/>
    <p:sldId id="2076137293" r:id="rId5"/>
    <p:sldId id="258" r:id="rId6"/>
    <p:sldId id="277" r:id="rId7"/>
    <p:sldId id="278" r:id="rId8"/>
    <p:sldId id="260" r:id="rId9"/>
    <p:sldId id="262" r:id="rId10"/>
    <p:sldId id="270" r:id="rId11"/>
    <p:sldId id="273" r:id="rId12"/>
    <p:sldId id="2076137304" r:id="rId13"/>
    <p:sldId id="257" r:id="rId14"/>
    <p:sldId id="2076137303" r:id="rId15"/>
    <p:sldId id="2076137305" r:id="rId16"/>
    <p:sldId id="265" r:id="rId17"/>
    <p:sldId id="2076137306" r:id="rId18"/>
    <p:sldId id="2076137307" r:id="rId19"/>
    <p:sldId id="2076137309" r:id="rId20"/>
    <p:sldId id="2076137308" r:id="rId21"/>
    <p:sldId id="2076137311" r:id="rId22"/>
    <p:sldId id="2076137302" r:id="rId23"/>
    <p:sldId id="2076137312" r:id="rId24"/>
    <p:sldId id="264" r:id="rId25"/>
    <p:sldId id="284" r:id="rId26"/>
    <p:sldId id="285" r:id="rId27"/>
    <p:sldId id="286" r:id="rId28"/>
    <p:sldId id="2076137301" r:id="rId29"/>
    <p:sldId id="271" r:id="rId30"/>
    <p:sldId id="281" r:id="rId31"/>
    <p:sldId id="283" r:id="rId32"/>
    <p:sldId id="288" r:id="rId33"/>
    <p:sldId id="2076137313" r:id="rId34"/>
    <p:sldId id="279" r:id="rId35"/>
    <p:sldId id="289" r:id="rId36"/>
    <p:sldId id="282" r:id="rId37"/>
    <p:sldId id="266" r:id="rId38"/>
    <p:sldId id="294" r:id="rId39"/>
    <p:sldId id="267" r:id="rId40"/>
    <p:sldId id="268" r:id="rId41"/>
    <p:sldId id="291" r:id="rId42"/>
    <p:sldId id="290" r:id="rId43"/>
    <p:sldId id="293" r:id="rId44"/>
    <p:sldId id="295" r:id="rId45"/>
    <p:sldId id="272" r:id="rId46"/>
    <p:sldId id="274" r:id="rId47"/>
    <p:sldId id="275" r:id="rId48"/>
    <p:sldId id="276" r:id="rId49"/>
    <p:sldId id="2076137315" r:id="rId50"/>
    <p:sldId id="2076137314" r:id="rId51"/>
    <p:sldId id="2076137316" r:id="rId52"/>
    <p:sldId id="297" r:id="rId53"/>
    <p:sldId id="207613729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 Yang" initials="CY" lastIdx="1" clrIdx="0">
    <p:extLst>
      <p:ext uri="{19B8F6BF-5375-455C-9EA6-DF929625EA0E}">
        <p15:presenceInfo xmlns:p15="http://schemas.microsoft.com/office/powerpoint/2012/main" userId="S::Carl_Yang@kingston.com.tw::9c9acdd3-753f-4d38-8e7f-188f0e9e96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A7881-5DE1-4646-A9ED-04BD9E43FDFD}" type="datetimeFigureOut">
              <a:rPr lang="zh-TW" altLang="en-US" smtClean="0"/>
              <a:t>2020/12/19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6927-8AF3-487D-B8A2-70B8C3D21A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3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for joining us! Have a great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43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F657295-6260-4968-BDD6-2A0548383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7D3EF37-628B-410A-A0C0-996B6D5693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60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464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67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5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49298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61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2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78F28BA-6406-40BB-A319-04AC6E074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E474C6-B188-4516-84EA-B60A05C54E45}"/>
              </a:ext>
            </a:extLst>
          </p:cNvPr>
          <p:cNvSpPr/>
          <p:nvPr userDrawn="1"/>
        </p:nvSpPr>
        <p:spPr>
          <a:xfrm>
            <a:off x="2556575" y="52631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/>
              <a:t>特別感謝</a:t>
            </a:r>
            <a:endParaRPr lang="en-US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682E90-670D-472D-BA99-204DFB47F89F}"/>
              </a:ext>
            </a:extLst>
          </p:cNvPr>
          <p:cNvGrpSpPr/>
          <p:nvPr userDrawn="1"/>
        </p:nvGrpSpPr>
        <p:grpSpPr>
          <a:xfrm>
            <a:off x="0" y="5339870"/>
            <a:ext cx="12192000" cy="991820"/>
            <a:chOff x="0" y="4848803"/>
            <a:chExt cx="12192000" cy="9918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3104C-9966-42F6-A989-B2C273D02A17}"/>
                </a:ext>
              </a:extLst>
            </p:cNvPr>
            <p:cNvSpPr/>
            <p:nvPr userDrawn="1"/>
          </p:nvSpPr>
          <p:spPr bwMode="auto">
            <a:xfrm>
              <a:off x="0" y="4848804"/>
              <a:ext cx="12192000" cy="99181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                以及各位參與活動的你們</a:t>
              </a:r>
              <a:endPara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F033A7-F03A-4CAC-9682-2245274CEC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196060" y="4848803"/>
              <a:ext cx="2175600" cy="99181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AB5A89-AD45-4EA5-BA74-07AD3C8541FE}"/>
              </a:ext>
            </a:extLst>
          </p:cNvPr>
          <p:cNvGrpSpPr/>
          <p:nvPr userDrawn="1"/>
        </p:nvGrpSpPr>
        <p:grpSpPr>
          <a:xfrm>
            <a:off x="246388" y="2118475"/>
            <a:ext cx="11715086" cy="2971546"/>
            <a:chOff x="246388" y="1447241"/>
            <a:chExt cx="11715086" cy="2971546"/>
          </a:xfrm>
        </p:grpSpPr>
        <p:pic>
          <p:nvPicPr>
            <p:cNvPr id="14" name="Picture 14" descr="「MICROSOFT MVP」的圖片搜尋結果">
              <a:extLst>
                <a:ext uri="{FF2B5EF4-FFF2-40B4-BE49-F238E27FC236}">
                  <a16:creationId xmlns:a16="http://schemas.microsoft.com/office/drawing/2014/main" id="{3ADD1F09-2311-4C64-B9B0-C3EBFABA63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3284024"/>
              <a:ext cx="2812567" cy="113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85E96D-CDA3-42FF-88AB-3D1ED2B606B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1447241"/>
              <a:ext cx="2778062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9B6C270-C1BF-4ACD-AA54-7D3525001AF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65" y="1447241"/>
              <a:ext cx="2796706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916514-7C71-4D49-BECA-1BA776F50A06}"/>
                </a:ext>
              </a:extLst>
            </p:cNvPr>
            <p:cNvGrpSpPr/>
            <p:nvPr userDrawn="1"/>
          </p:nvGrpSpPr>
          <p:grpSpPr>
            <a:xfrm>
              <a:off x="9148907" y="1447647"/>
              <a:ext cx="2796706" cy="1666024"/>
              <a:chOff x="8239004" y="2259895"/>
              <a:chExt cx="3068456" cy="182790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5BDF0C5-2867-40AA-8BAD-D89AC6E7DCD6}"/>
                  </a:ext>
                </a:extLst>
              </p:cNvPr>
              <p:cNvSpPr/>
              <p:nvPr userDrawn="1"/>
            </p:nvSpPr>
            <p:spPr>
              <a:xfrm>
                <a:off x="8239004" y="2259895"/>
                <a:ext cx="3068456" cy="182790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BABE651-B3AB-493E-8157-C01A01869AD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10835" b="10835"/>
              <a:stretch/>
            </p:blipFill>
            <p:spPr>
              <a:xfrm>
                <a:off x="8606439" y="2259895"/>
                <a:ext cx="2333587" cy="1827908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1A9988-4FCB-4A68-ACD3-8C53087329ED}"/>
                </a:ext>
              </a:extLst>
            </p:cNvPr>
            <p:cNvGrpSpPr/>
            <p:nvPr userDrawn="1"/>
          </p:nvGrpSpPr>
          <p:grpSpPr>
            <a:xfrm>
              <a:off x="6175186" y="1447647"/>
              <a:ext cx="2796706" cy="1666024"/>
              <a:chOff x="7568790" y="2929141"/>
              <a:chExt cx="3068456" cy="182790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F251D4-5800-4E4D-9811-16FB1567CCFA}"/>
                  </a:ext>
                </a:extLst>
              </p:cNvPr>
              <p:cNvSpPr/>
              <p:nvPr userDrawn="1"/>
            </p:nvSpPr>
            <p:spPr>
              <a:xfrm>
                <a:off x="7568790" y="2929141"/>
                <a:ext cx="3068456" cy="18279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AB03C91-1CA6-4F72-A22A-68638E8524C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31897" y="3116047"/>
                <a:ext cx="1342242" cy="145409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9EEB2A-CBEE-4863-A540-F2914B395412}"/>
                </a:ext>
              </a:extLst>
            </p:cNvPr>
            <p:cNvGrpSpPr/>
            <p:nvPr userDrawn="1"/>
          </p:nvGrpSpPr>
          <p:grpSpPr>
            <a:xfrm>
              <a:off x="3213895" y="3287663"/>
              <a:ext cx="2812566" cy="1127484"/>
              <a:chOff x="4228661" y="3311445"/>
              <a:chExt cx="3734681" cy="149713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FF19965-FD48-45AD-B20F-54EF78E3DE15}"/>
                  </a:ext>
                </a:extLst>
              </p:cNvPr>
              <p:cNvSpPr/>
              <p:nvPr userDrawn="1"/>
            </p:nvSpPr>
            <p:spPr>
              <a:xfrm>
                <a:off x="4228661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C299CA08-F542-4DFE-8AE3-C15C0E18A0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3692" y="3635163"/>
                <a:ext cx="3464618" cy="849699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B2E02C-F549-4B7D-8A48-172538B90E39}"/>
                </a:ext>
              </a:extLst>
            </p:cNvPr>
            <p:cNvGrpSpPr/>
            <p:nvPr userDrawn="1"/>
          </p:nvGrpSpPr>
          <p:grpSpPr>
            <a:xfrm>
              <a:off x="6181401" y="3287663"/>
              <a:ext cx="2812566" cy="1127484"/>
              <a:chOff x="8210932" y="3311445"/>
              <a:chExt cx="3734681" cy="149713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3716F6-78A7-4AD9-8D17-ED9B2E179F02}"/>
                  </a:ext>
                </a:extLst>
              </p:cNvPr>
              <p:cNvSpPr/>
              <p:nvPr userDrawn="1"/>
            </p:nvSpPr>
            <p:spPr>
              <a:xfrm>
                <a:off x="8210932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B766066-B830-46E5-912E-593D828BE9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/>
              <a:srcRect/>
              <a:stretch/>
            </p:blipFill>
            <p:spPr>
              <a:xfrm>
                <a:off x="8412471" y="3726173"/>
                <a:ext cx="3381491" cy="758689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71ED85C-B2AB-405B-90E8-9C79BD1D33D1}"/>
                </a:ext>
              </a:extLst>
            </p:cNvPr>
            <p:cNvGrpSpPr/>
            <p:nvPr userDrawn="1"/>
          </p:nvGrpSpPr>
          <p:grpSpPr>
            <a:xfrm>
              <a:off x="9148908" y="3287663"/>
              <a:ext cx="2812566" cy="1127484"/>
              <a:chOff x="9148907" y="3433833"/>
              <a:chExt cx="2812566" cy="112748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A96353-6ED0-4923-8FA5-891157EF7E63}"/>
                  </a:ext>
                </a:extLst>
              </p:cNvPr>
              <p:cNvSpPr/>
              <p:nvPr userDrawn="1"/>
            </p:nvSpPr>
            <p:spPr>
              <a:xfrm>
                <a:off x="9148907" y="3433833"/>
                <a:ext cx="2812566" cy="11274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63BD3DA3-33C6-4628-ADD9-7884A83A19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83041" y="3597233"/>
                <a:ext cx="2144299" cy="800685"/>
              </a:xfrm>
              <a:prstGeom prst="rect">
                <a:avLst/>
              </a:prstGeom>
            </p:spPr>
          </p:pic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8FBA6DDC-B00F-4FBA-B6A3-BACEAA70990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6388" y="250656"/>
            <a:ext cx="2162876" cy="1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B4927A0-B5F8-4D13-AC87-83E9B2606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789E9EF-4ECD-4B4E-B5E2-AF2785CFCCB5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46225DE-8D28-4F21-BBC6-DE119091FC13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EE34F6B-BB25-473D-A1A9-C859DA20D2C5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1F2F4296-CCAD-47ED-9F92-681C0A5A9F2D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20">
                <a:extLst>
                  <a:ext uri="{FF2B5EF4-FFF2-40B4-BE49-F238E27FC236}">
                    <a16:creationId xmlns:a16="http://schemas.microsoft.com/office/drawing/2014/main" id="{F12CDB9B-93F9-457A-8468-CABD6348A85C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 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9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F98E23-7F48-4FBD-AA55-2B5E73B7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6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EF3469-5BF8-4001-BF1A-66AE37031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06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5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9B67FC-6A76-4A80-A39A-43BAA4A46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1F726-E886-4C38-A49D-4C9B58EA9D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D6A405-6861-4E9D-9547-C169109EC0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11" name="Graphic 13">
            <a:extLst>
              <a:ext uri="{FF2B5EF4-FFF2-40B4-BE49-F238E27FC236}">
                <a16:creationId xmlns:a16="http://schemas.microsoft.com/office/drawing/2014/main" id="{2CD79F6E-23BE-4D99-8DF0-70E684F9BC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A1E023-6B81-4DA6-BAF9-49EAA10460B2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4CE0C8-0881-482F-B438-1A58FC9F4A16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C1F98B-4711-4F92-9035-5DA48144CA8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1B666C-FADF-449F-8981-8D8FB6CE0D5B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B3F35B-00EE-4E16-8489-A207AF8DC5A8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58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0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7EFD5C5-7175-409A-AC95-87E7044D093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3848841A-4174-464E-BCC5-E449B3D385A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9" name="Graphic 13">
            <a:extLst>
              <a:ext uri="{FF2B5EF4-FFF2-40B4-BE49-F238E27FC236}">
                <a16:creationId xmlns:a16="http://schemas.microsoft.com/office/drawing/2014/main" id="{30AF42B4-AF9E-49FD-A6F1-E355F620BE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D8E670E9-3DE3-467D-87E2-B2D3D3E84863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839EEFCF-77B3-4359-ACD4-FCE627B924E3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7CA7F83-387C-4F27-B144-173C91F377FF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08548193-F539-4363-BA15-699F7B1D9AE4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25">
              <a:extLst>
                <a:ext uri="{FF2B5EF4-FFF2-40B4-BE49-F238E27FC236}">
                  <a16:creationId xmlns:a16="http://schemas.microsoft.com/office/drawing/2014/main" id="{FF795299-8BC0-4090-98F2-DAFF9D7EF5B2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150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-python" TargetMode="External"/><Relationship Id="rId2" Type="http://schemas.openxmlformats.org/officeDocument/2006/relationships/hyperlink" Target="https://github.com/Azure/azure-iot-sdk-c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zure/azure-iot-sdk-csharp" TargetMode="External"/><Relationship Id="rId5" Type="http://schemas.openxmlformats.org/officeDocument/2006/relationships/hyperlink" Target="https://github.com/Azure/azure-iot-sdk-java" TargetMode="External"/><Relationship Id="rId4" Type="http://schemas.openxmlformats.org/officeDocument/2006/relationships/hyperlink" Target="https://github.com/Azure/azure-iot-sdk-no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07569/file-locked-by-anonymou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FO_(computing_and_electronics)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05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216BA-6171-4E47-87FA-4712BE2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Hub </a:t>
            </a:r>
            <a:r>
              <a:rPr lang="en-US" altLang="zh-TW" b="1" i="1" dirty="0" err="1"/>
              <a:t>v.s</a:t>
            </a:r>
            <a:r>
              <a:rPr lang="en-US" altLang="zh-TW" b="1" i="1" dirty="0"/>
              <a:t>. Event Hub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ED29E-2ABB-48FD-824E-5B00C98B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143" y="6156276"/>
            <a:ext cx="7806604" cy="2445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200" dirty="0"/>
              <a:t>(Ref: https://docs.microsoft.com/en-us/azure/iot-hub/iot-hub-compare-event-hubs)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F56778-DD15-4DE7-9963-A5965FA7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42" y="1825625"/>
            <a:ext cx="7806604" cy="42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C093C-DAC3-4EF0-8226-24C27BDB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SDKs for Client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84345-F640-434A-8FBD-FF011B29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Python: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https://github.com/Azure/azure-iot-sdk-python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Node.js: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https://github.com/Azure/azure-iot-sdk-node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Java: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https://github.com/Azure/azure-iot-sdk-java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.NET: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https://github.com/Azure/azure-iot-sdk-csharp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3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976" y="3000748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7200" b="1" i="1" dirty="0"/>
              <a:t>Architecture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809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Flow</a:t>
            </a:r>
            <a:endParaRPr lang="zh-TW" altLang="en-US" b="1" i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56D6DD-1C1B-4CF7-B078-534297A4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9" y="951357"/>
            <a:ext cx="8494187" cy="59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Monitor</a:t>
            </a:r>
            <a:endParaRPr lang="zh-TW" altLang="en-US" b="1" i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15F66D-78FC-4ED4-82B5-D8814DE8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39" y="982751"/>
            <a:ext cx="8700486" cy="56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Authentication</a:t>
            </a:r>
            <a:endParaRPr lang="zh-TW" altLang="en-US" b="1" i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845BB-980B-4BF4-A45F-48AC58C4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51" y="900212"/>
            <a:ext cx="7591432" cy="5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4" y="2965352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Data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17645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要用資料做什麼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分析、警示、統計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我們全都要</a:t>
            </a:r>
            <a:r>
              <a:rPr lang="en-US" altLang="zh-TW" sz="4800" dirty="0"/>
              <a:t>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1516E-5C1F-4BE4-A335-2518F81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31A66-91E2-4B7D-8BDC-8420E873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7F21F-680A-4752-A091-2B587DF9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825625"/>
            <a:ext cx="11932920" cy="490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C2EC2-31D5-43E1-9118-73DF9D48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警示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41641-1547-4677-ADCE-AAA84CF5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2DD813-8F00-40A4-A49E-05B32E34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169024" cy="2563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99130E-3AF0-44D9-B596-2F10FA36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9510"/>
            <a:ext cx="4458652" cy="1788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B9A3C6-117C-483E-9734-32AFC199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52" y="1842155"/>
            <a:ext cx="5786847" cy="43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Azure IoT Hub</a:t>
            </a:r>
            <a:r>
              <a:rPr lang="zh-TW" altLang="en-US" dirty="0"/>
              <a:t>在</a:t>
            </a:r>
            <a:r>
              <a:rPr lang="en-US" altLang="zh-TW" dirty="0"/>
              <a:t>IND 4.0</a:t>
            </a:r>
            <a:r>
              <a:rPr lang="zh-TW" altLang="en-US" dirty="0"/>
              <a:t>的應用策略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Carl Yang</a:t>
            </a:r>
          </a:p>
          <a:p>
            <a:r>
              <a:rPr lang="en-US" altLang="zh-TW" dirty="0"/>
              <a:t>Kingston Senior Engineer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A4DFA-BB4F-40DF-A398-0E79926F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WIP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BAC0C-0163-4305-A9E3-63CC471E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7218A-9BEE-4AE1-ACED-7C47DD1E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" y="2095201"/>
            <a:ext cx="12005187" cy="36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9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資料從哪裡來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OCR</a:t>
            </a:r>
            <a:r>
              <a:rPr lang="zh-TW" altLang="en-US" sz="4800" dirty="0"/>
              <a:t>、</a:t>
            </a:r>
            <a:r>
              <a:rPr lang="en-US" altLang="zh-TW" sz="4800" dirty="0"/>
              <a:t>Devices</a:t>
            </a:r>
            <a:r>
              <a:rPr lang="zh-TW" altLang="en-US" sz="4800" dirty="0"/>
              <a:t>、</a:t>
            </a:r>
            <a:r>
              <a:rPr lang="en-US" altLang="zh-TW" sz="4800" dirty="0"/>
              <a:t>Machine Logs?</a:t>
            </a:r>
          </a:p>
          <a:p>
            <a:pPr marL="0" indent="0" algn="ctr">
              <a:buNone/>
            </a:pPr>
            <a:r>
              <a:rPr lang="zh-TW" altLang="en-US" sz="4800" dirty="0"/>
              <a:t>我們選擇</a:t>
            </a:r>
            <a:r>
              <a:rPr lang="en-US" altLang="zh-TW" sz="4800" dirty="0"/>
              <a:t>Machine Logs!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2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Sources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Various:</a:t>
            </a:r>
          </a:p>
          <a:p>
            <a:pPr lvl="1"/>
            <a:r>
              <a:rPr lang="en-US" altLang="zh-TW" sz="2000" dirty="0"/>
              <a:t>Bar Code Scanner:	</a:t>
            </a:r>
          </a:p>
          <a:p>
            <a:pPr lvl="2"/>
            <a:r>
              <a:rPr lang="en-US" altLang="zh-TW" sz="1600" dirty="0"/>
              <a:t>Device Support</a:t>
            </a:r>
          </a:p>
          <a:p>
            <a:pPr lvl="2"/>
            <a:r>
              <a:rPr lang="en-US" altLang="zh-TW" sz="1600" dirty="0"/>
              <a:t>Weak Integration</a:t>
            </a:r>
          </a:p>
          <a:p>
            <a:pPr lvl="1"/>
            <a:r>
              <a:rPr lang="en-US" altLang="zh-TW" sz="2000" dirty="0"/>
              <a:t>OCR:</a:t>
            </a:r>
          </a:p>
          <a:p>
            <a:pPr lvl="2"/>
            <a:r>
              <a:rPr lang="en-US" altLang="zh-TW" sz="1600" dirty="0"/>
              <a:t>Visual Identification Machine</a:t>
            </a:r>
          </a:p>
          <a:p>
            <a:pPr lvl="1"/>
            <a:r>
              <a:rPr lang="en-US" altLang="zh-TW" sz="2000" dirty="0"/>
              <a:t>Machine Logs:</a:t>
            </a:r>
          </a:p>
          <a:p>
            <a:pPr lvl="2"/>
            <a:r>
              <a:rPr lang="en-US" altLang="zh-TW" sz="1600" dirty="0"/>
              <a:t>Native Machine Software Support</a:t>
            </a:r>
          </a:p>
          <a:p>
            <a:pPr lvl="2"/>
            <a:r>
              <a:rPr lang="en-US" altLang="zh-TW" sz="1600" dirty="0"/>
              <a:t>Stable</a:t>
            </a:r>
            <a:endParaRPr lang="zh-TW" altLang="en-US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F3A5F5-B746-46C0-90FC-389218E4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17" y="1502936"/>
            <a:ext cx="2676190" cy="17047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9D798B-EEC8-4B92-86C7-E079523D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12" y="3842837"/>
            <a:ext cx="3161905" cy="14476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57D5A2-9C3C-4EE1-97DE-4C26000E8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2837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800" dirty="0"/>
              <a:t>資料如何處理</a:t>
            </a:r>
            <a:r>
              <a:rPr lang="en-US" altLang="zh-TW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61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Various Data Structures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 Data Schema:</a:t>
            </a:r>
          </a:p>
          <a:p>
            <a:pPr lvl="1"/>
            <a:r>
              <a:rPr lang="en-US" altLang="zh-TW" sz="1600" dirty="0"/>
              <a:t>Keep useful data</a:t>
            </a:r>
          </a:p>
          <a:p>
            <a:pPr lvl="1"/>
            <a:r>
              <a:rPr lang="en-US" altLang="zh-TW" sz="1600" dirty="0"/>
              <a:t>Re-organize structure</a:t>
            </a:r>
          </a:p>
          <a:p>
            <a:pPr lvl="1"/>
            <a:r>
              <a:rPr lang="en-US" altLang="zh-TW" sz="1600" dirty="0"/>
              <a:t>Merge/Divide Values</a:t>
            </a:r>
            <a:endParaRPr lang="zh-TW" altLang="en-US" sz="105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DF98DF-0218-4D23-AF9B-15CE2A70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4" y="3488973"/>
            <a:ext cx="3552825" cy="1476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A48AE-5A6E-4387-8D30-A8DD2264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94" y="5597550"/>
            <a:ext cx="10548282" cy="10744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D53577-9913-4C91-B4B3-82BB0A89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12" y="3480578"/>
            <a:ext cx="6906751" cy="18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Not consistent:</a:t>
            </a:r>
          </a:p>
          <a:p>
            <a:pPr lvl="1"/>
            <a:r>
              <a:rPr lang="zh-TW" altLang="en-US" dirty="0"/>
              <a:t>欄位分隔符號不一致</a:t>
            </a:r>
            <a:r>
              <a:rPr lang="en-US" altLang="zh-TW" dirty="0"/>
              <a:t>:</a:t>
            </a:r>
            <a:r>
              <a:rPr lang="zh-TW" altLang="en-US" dirty="0"/>
              <a:t> 先</a:t>
            </a:r>
            <a:r>
              <a:rPr lang="en-US" altLang="zh-TW" dirty="0"/>
              <a:t>replace</a:t>
            </a:r>
            <a:r>
              <a:rPr lang="zh-TW" altLang="en-US" dirty="0"/>
              <a:t>、再</a:t>
            </a:r>
            <a:r>
              <a:rPr lang="en-US" altLang="zh-TW" dirty="0"/>
              <a:t>Divide</a:t>
            </a:r>
          </a:p>
          <a:p>
            <a:r>
              <a:rPr lang="en-US" altLang="zh-TW" sz="3600" dirty="0"/>
              <a:t>Abnormal Values:</a:t>
            </a:r>
          </a:p>
          <a:p>
            <a:pPr lvl="1"/>
            <a:r>
              <a:rPr lang="zh-TW" altLang="en-US" dirty="0"/>
              <a:t>多個數值</a:t>
            </a:r>
            <a:r>
              <a:rPr lang="en-US" altLang="zh-TW" dirty="0"/>
              <a:t>:</a:t>
            </a:r>
            <a:r>
              <a:rPr lang="zh-TW" altLang="en-US" dirty="0"/>
              <a:t> 只留真正的資料</a:t>
            </a:r>
            <a:endParaRPr lang="en-US" altLang="zh-TW" dirty="0"/>
          </a:p>
          <a:p>
            <a:r>
              <a:rPr lang="en-US" altLang="zh-TW" sz="3600" dirty="0"/>
              <a:t>Value Type:</a:t>
            </a:r>
          </a:p>
          <a:p>
            <a:pPr lvl="1"/>
            <a:r>
              <a:rPr lang="en-US" altLang="zh-TW" dirty="0"/>
              <a:t>Read with STRING type first</a:t>
            </a:r>
          </a:p>
          <a:p>
            <a:pPr lvl="1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A35B4D-DE21-463D-87BE-E1706BF6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131376"/>
            <a:ext cx="12087225" cy="4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Multiple columns:</a:t>
            </a:r>
          </a:p>
          <a:p>
            <a:pPr lvl="1"/>
            <a:r>
              <a:rPr lang="en-US" altLang="zh-TW" sz="3200" dirty="0"/>
              <a:t>Use the column name closed to value</a:t>
            </a:r>
            <a:endParaRPr lang="en-US" altLang="zh-TW" dirty="0"/>
          </a:p>
          <a:p>
            <a:r>
              <a:rPr lang="en-US" altLang="zh-TW" sz="3600" dirty="0"/>
              <a:t>Hierarchy:</a:t>
            </a:r>
          </a:p>
          <a:p>
            <a:pPr lvl="1"/>
            <a:r>
              <a:rPr lang="en-US" altLang="zh-TW" sz="3200" dirty="0"/>
              <a:t>Set with real data hierarchy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3C21AB-55A3-4AF4-8B91-30B263C2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90" y="4444842"/>
            <a:ext cx="8591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Extra Information:</a:t>
            </a:r>
          </a:p>
          <a:p>
            <a:pPr lvl="1"/>
            <a:r>
              <a:rPr lang="en-US" altLang="zh-TW" sz="3200" dirty="0"/>
              <a:t>Remove it</a:t>
            </a:r>
          </a:p>
          <a:p>
            <a:pPr lvl="1"/>
            <a:r>
              <a:rPr lang="en-US" altLang="zh-TW" sz="3200" dirty="0"/>
              <a:t>Use it on-premises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DEF73-81BF-4983-8E97-42F2004F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81" y="3857625"/>
            <a:ext cx="69913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Column in value:</a:t>
            </a:r>
          </a:p>
          <a:p>
            <a:pPr lvl="1"/>
            <a:r>
              <a:rPr lang="en-US" altLang="zh-TW" sz="3200" dirty="0"/>
              <a:t>Manually Input</a:t>
            </a:r>
          </a:p>
          <a:p>
            <a:pPr lvl="1"/>
            <a:r>
              <a:rPr lang="en-US" altLang="zh-TW" sz="3200" dirty="0"/>
              <a:t>Confirm with user</a:t>
            </a:r>
          </a:p>
          <a:p>
            <a:pPr lvl="1"/>
            <a:r>
              <a:rPr lang="en-US" altLang="zh-TW" sz="3200" dirty="0"/>
              <a:t>Parse Value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21FED4-0E54-4B79-96A0-80E56FF0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99" y="4001294"/>
            <a:ext cx="6212285" cy="25815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835FD-3B2A-420E-B434-9307E6E3D022}"/>
              </a:ext>
            </a:extLst>
          </p:cNvPr>
          <p:cNvSpPr/>
          <p:nvPr/>
        </p:nvSpPr>
        <p:spPr>
          <a:xfrm>
            <a:off x="4286113" y="5386227"/>
            <a:ext cx="3262343" cy="2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57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Frequency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Scenario: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 </a:t>
            </a:r>
          </a:p>
          <a:p>
            <a:pPr lvl="2"/>
            <a:r>
              <a:rPr lang="en-US" altLang="zh-TW" sz="3200" dirty="0"/>
              <a:t>Ex. Test.csv -&gt; </a:t>
            </a:r>
            <a:r>
              <a:rPr lang="en-US" altLang="zh-TW" sz="3200" dirty="0" err="1"/>
              <a:t>Test.tmp</a:t>
            </a:r>
            <a:endParaRPr lang="zh-TW" altLang="en-US" sz="3200" dirty="0"/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Append data per 1s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</a:t>
            </a:r>
          </a:p>
          <a:p>
            <a:pPr lvl="2"/>
            <a:r>
              <a:rPr lang="en-US" altLang="zh-TW" sz="3200" dirty="0"/>
              <a:t>Ex. </a:t>
            </a:r>
            <a:r>
              <a:rPr lang="en-US" altLang="zh-TW" sz="3200" dirty="0" err="1"/>
              <a:t>Test.tmp</a:t>
            </a:r>
            <a:r>
              <a:rPr lang="en-US" altLang="zh-TW" sz="3200" dirty="0"/>
              <a:t> –&gt; Test.csv</a:t>
            </a:r>
            <a:endParaRPr lang="en-US" altLang="zh-TW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02B486-523F-4FFB-9FA4-7756616D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82" y="1406393"/>
            <a:ext cx="390177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3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/>
              <a:t>Challenges</a:t>
            </a:r>
            <a:endParaRPr lang="zh-TW" alt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5430-1FBD-41D3-A9A9-51D0F8EA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多樣化的資料來源</a:t>
            </a:r>
            <a:endParaRPr lang="en-US" altLang="zh-TW" dirty="0"/>
          </a:p>
          <a:p>
            <a:r>
              <a:rPr lang="zh-TW" altLang="en-US" dirty="0"/>
              <a:t>不一致的資料格式</a:t>
            </a:r>
            <a:endParaRPr lang="en-US" altLang="zh-TW" dirty="0"/>
          </a:p>
          <a:p>
            <a:r>
              <a:rPr lang="zh-TW" altLang="en-US" dirty="0"/>
              <a:t>網路通訊的難易度</a:t>
            </a:r>
            <a:endParaRPr lang="en-US" altLang="zh-TW" dirty="0"/>
          </a:p>
          <a:p>
            <a:r>
              <a:rPr lang="zh-TW" altLang="en-US" dirty="0"/>
              <a:t>龐大的資料量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91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Lock/Missing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64044" y="2020179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lvl="2"/>
            <a:r>
              <a:rPr lang="en-US" altLang="zh-TW" sz="3200" dirty="0"/>
              <a:t>Copying file first</a:t>
            </a:r>
          </a:p>
          <a:p>
            <a:r>
              <a:rPr lang="en-US" altLang="zh-TW" sz="3200" dirty="0"/>
              <a:t>Delete/Rename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Filtering by full name(ex. *.csv) then copying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 by modify time</a:t>
            </a:r>
          </a:p>
          <a:p>
            <a:r>
              <a:rPr lang="en-US" altLang="zh-TW" sz="4000" b="1" dirty="0">
                <a:solidFill>
                  <a:srgbClr val="FF0000"/>
                </a:solidFill>
              </a:rPr>
              <a:t>Hint: </a:t>
            </a:r>
            <a:r>
              <a:rPr lang="zh-TW" altLang="en-US" sz="3600" b="1" dirty="0">
                <a:solidFill>
                  <a:srgbClr val="FF0000"/>
                </a:solidFill>
              </a:rPr>
              <a:t>不要跟機台比速度</a:t>
            </a:r>
            <a:r>
              <a:rPr lang="en-US" altLang="zh-TW" sz="3600" b="1" dirty="0">
                <a:solidFill>
                  <a:srgbClr val="FF0000"/>
                </a:solidFill>
              </a:rPr>
              <a:t>!</a:t>
            </a:r>
            <a:endParaRPr lang="en-US" altLang="zh-TW" sz="3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38E911-7E05-4EA8-B01D-F73BB3EE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45" r="4155" b="2"/>
          <a:stretch/>
        </p:blipFill>
        <p:spPr>
          <a:xfrm>
            <a:off x="7262113" y="1690688"/>
            <a:ext cx="3756029" cy="40473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68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優化</a:t>
            </a:r>
            <a:endParaRPr lang="en-US" altLang="zh-TW" b="1" i="1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1690688"/>
            <a:ext cx="5180245" cy="4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Optimization:</a:t>
            </a:r>
          </a:p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2600" dirty="0"/>
              <a:t>Create file instead of update, even if only one record</a:t>
            </a:r>
          </a:p>
          <a:p>
            <a:r>
              <a:rPr lang="en-US" altLang="zh-TW" sz="3200" dirty="0"/>
              <a:t>Delete/ Rename :</a:t>
            </a:r>
          </a:p>
          <a:p>
            <a:pPr lvl="1"/>
            <a:r>
              <a:rPr lang="en-US" altLang="zh-TW" sz="3200" dirty="0"/>
              <a:t>Not allowed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A7F131-22B7-409F-ACA2-5A48F92A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60" y="1825625"/>
            <a:ext cx="2874594" cy="33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Read Local File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2398030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Network latency</a:t>
            </a:r>
          </a:p>
          <a:p>
            <a:r>
              <a:rPr lang="en-US" altLang="zh-TW" sz="3200" dirty="0"/>
              <a:t>Data Size</a:t>
            </a:r>
          </a:p>
          <a:p>
            <a:pPr lvl="1"/>
            <a:r>
              <a:rPr lang="en-US" altLang="zh-TW" sz="2800" dirty="0"/>
              <a:t>Divide &amp; Conquer</a:t>
            </a:r>
          </a:p>
          <a:p>
            <a:pPr lvl="1"/>
            <a:r>
              <a:rPr lang="zh-TW" altLang="en-US" sz="2800" dirty="0"/>
              <a:t>單一檔太大，分開寫檔</a:t>
            </a:r>
            <a:r>
              <a:rPr lang="en-US" altLang="zh-TW" sz="2800" dirty="0"/>
              <a:t>/</a:t>
            </a:r>
            <a:r>
              <a:rPr lang="zh-TW" altLang="en-US" sz="2800" dirty="0"/>
              <a:t>讀檔。</a:t>
            </a:r>
            <a:endParaRPr lang="en-US" altLang="zh-TW" sz="2800" dirty="0"/>
          </a:p>
          <a:p>
            <a:r>
              <a:rPr lang="en-US" altLang="zh-TW" sz="3200" dirty="0"/>
              <a:t>Read/Write Frequency</a:t>
            </a:r>
          </a:p>
          <a:p>
            <a:pPr lvl="1"/>
            <a:r>
              <a:rPr lang="zh-TW" altLang="en-US" sz="3200" dirty="0"/>
              <a:t>讀寫檔案速度一定是本地端最快、最穩。</a:t>
            </a:r>
            <a:endParaRPr lang="en-US" altLang="zh-TW" sz="3200" dirty="0"/>
          </a:p>
          <a:p>
            <a:pPr lvl="1"/>
            <a:r>
              <a:rPr lang="zh-TW" altLang="en-US" sz="3200" dirty="0"/>
              <a:t>提升</a:t>
            </a:r>
            <a:r>
              <a:rPr lang="en-US" altLang="zh-TW" sz="3200" dirty="0"/>
              <a:t>Host</a:t>
            </a:r>
            <a:r>
              <a:rPr lang="zh-TW" altLang="en-US" sz="3200" dirty="0"/>
              <a:t>的</a:t>
            </a:r>
            <a:r>
              <a:rPr lang="en-US" altLang="zh-TW" sz="3200" dirty="0"/>
              <a:t>I/O</a:t>
            </a:r>
            <a:r>
              <a:rPr lang="zh-TW" altLang="en-US" sz="3200" dirty="0"/>
              <a:t>效能。</a:t>
            </a:r>
            <a:endParaRPr lang="en-US" altLang="zh-TW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A9165A-7F0B-46A6-AAA1-E6BD34D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85" y="2558655"/>
            <a:ext cx="3085463" cy="30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資料往哪裡送</a:t>
            </a:r>
            <a:r>
              <a:rPr lang="en-US" altLang="zh-TW" sz="4800" dirty="0"/>
              <a:t>?</a:t>
            </a:r>
            <a:r>
              <a:rPr lang="zh-TW" altLang="en-US" sz="4800" dirty="0"/>
              <a:t>怎麼送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On-premises: DB/REDIS…</a:t>
            </a:r>
            <a:r>
              <a:rPr lang="en-US" altLang="zh-TW" sz="4800" dirty="0" err="1"/>
              <a:t>etc</a:t>
            </a:r>
            <a:endParaRPr lang="en-US" altLang="zh-TW" sz="4800" dirty="0"/>
          </a:p>
          <a:p>
            <a:pPr marL="0" indent="0" algn="ctr">
              <a:buNone/>
            </a:pPr>
            <a:r>
              <a:rPr lang="en-US" altLang="zh-TW" sz="4800" dirty="0"/>
              <a:t>Cloud: Services?</a:t>
            </a:r>
          </a:p>
        </p:txBody>
      </p:sp>
    </p:spTree>
    <p:extLst>
      <p:ext uri="{BB962C8B-B14F-4D97-AF65-F5344CB8AC3E}">
        <p14:creationId xmlns:p14="http://schemas.microsoft.com/office/powerpoint/2010/main" val="29006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Principals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256 KB per message</a:t>
            </a:r>
          </a:p>
          <a:p>
            <a:pPr lvl="1"/>
            <a:r>
              <a:rPr lang="en-US" altLang="zh-TW" dirty="0"/>
              <a:t>Make data size closed to 256 KB in each request</a:t>
            </a:r>
          </a:p>
          <a:p>
            <a:r>
              <a:rPr lang="en-US" altLang="zh-TW" dirty="0"/>
              <a:t>4 KB per unit</a:t>
            </a:r>
          </a:p>
          <a:p>
            <a:pPr lvl="1"/>
            <a:r>
              <a:rPr lang="en-US" altLang="zh-TW" dirty="0"/>
              <a:t>Reduce data size as possible, ex. \u0022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699FBBD-FE9B-4800-9EB6-D23DC668B9BF}"/>
              </a:ext>
            </a:extLst>
          </p:cNvPr>
          <p:cNvGrpSpPr/>
          <p:nvPr/>
        </p:nvGrpSpPr>
        <p:grpSpPr>
          <a:xfrm>
            <a:off x="1733179" y="3907928"/>
            <a:ext cx="3478902" cy="2559739"/>
            <a:chOff x="982064" y="4001294"/>
            <a:chExt cx="3183695" cy="2359736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089E153-335B-4BC2-A300-545CDFD2DA69}"/>
                </a:ext>
              </a:extLst>
            </p:cNvPr>
            <p:cNvGrpSpPr/>
            <p:nvPr/>
          </p:nvGrpSpPr>
          <p:grpSpPr>
            <a:xfrm>
              <a:off x="982064" y="4001294"/>
              <a:ext cx="1362989" cy="2359736"/>
              <a:chOff x="982064" y="4001294"/>
              <a:chExt cx="1362989" cy="235973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D02120-DDD4-4B36-A1D1-A70EB12E7657}"/>
                  </a:ext>
                </a:extLst>
              </p:cNvPr>
              <p:cNvSpPr/>
              <p:nvPr/>
            </p:nvSpPr>
            <p:spPr>
              <a:xfrm>
                <a:off x="982064" y="4001294"/>
                <a:ext cx="1362989" cy="235973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DDD6C81E-B50E-4600-ABCC-FC35F8EF33F0}"/>
                  </a:ext>
                </a:extLst>
              </p:cNvPr>
              <p:cNvGrpSpPr/>
              <p:nvPr/>
            </p:nvGrpSpPr>
            <p:grpSpPr>
              <a:xfrm>
                <a:off x="982066" y="4088920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E600E8E4-0D7A-46F5-830A-5927970D5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4B78BB-0791-4569-8F78-D97EE42AF63A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6B2FD42B-1D8A-4574-B27C-78FF2C2256D2}"/>
                  </a:ext>
                </a:extLst>
              </p:cNvPr>
              <p:cNvGrpSpPr/>
              <p:nvPr/>
            </p:nvGrpSpPr>
            <p:grpSpPr>
              <a:xfrm>
                <a:off x="982065" y="4876362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16C912E8-C8E4-4DCC-92C5-F78B74983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785E7D61-C1A5-43E1-BDC0-EE3DAFBD7AC9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473CBF5F-A58A-42EC-B0E4-2A6ED87E7C94}"/>
                  </a:ext>
                </a:extLst>
              </p:cNvPr>
              <p:cNvGrpSpPr/>
              <p:nvPr/>
            </p:nvGrpSpPr>
            <p:grpSpPr>
              <a:xfrm>
                <a:off x="982064" y="5631615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D697A0E4-33A9-4E3C-9F72-7DDEE7FFF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58F18AB-BC4E-4CA3-BC3A-E0B3B166B155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128 KB</a:t>
                  </a:r>
                  <a:endParaRPr lang="zh-TW" altLang="en-US" sz="1050" dirty="0"/>
                </a:p>
              </p:txBody>
            </p:sp>
          </p:grp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95540A2-9E93-45EE-9835-0A37BC236A19}"/>
                </a:ext>
              </a:extLst>
            </p:cNvPr>
            <p:cNvGrpSpPr/>
            <p:nvPr/>
          </p:nvGrpSpPr>
          <p:grpSpPr>
            <a:xfrm>
              <a:off x="3505200" y="4718364"/>
              <a:ext cx="660559" cy="1007834"/>
              <a:chOff x="6096000" y="3291634"/>
              <a:chExt cx="660559" cy="100783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D07B922-81DD-4066-B557-B16458B06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291634"/>
                <a:ext cx="652330" cy="661106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9A7B3AA-2D1C-470F-8E63-F2FE87C58C7A}"/>
                  </a:ext>
                </a:extLst>
              </p:cNvPr>
              <p:cNvSpPr txBox="1"/>
              <p:nvPr/>
            </p:nvSpPr>
            <p:spPr>
              <a:xfrm>
                <a:off x="6096000" y="4037858"/>
                <a:ext cx="6605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/>
                  <a:t>IoT Hub</a:t>
                </a:r>
                <a:endParaRPr lang="zh-TW" altLang="en-US" sz="1100" dirty="0"/>
              </a:p>
            </p:txBody>
          </p:sp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BF12FB7-0201-4A8F-8A44-DB7FDA28D132}"/>
                </a:ext>
              </a:extLst>
            </p:cNvPr>
            <p:cNvCxnSpPr/>
            <p:nvPr/>
          </p:nvCxnSpPr>
          <p:spPr>
            <a:xfrm>
              <a:off x="2450816" y="4393720"/>
              <a:ext cx="835309" cy="6604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38622CA-6B25-4877-95FD-A6F9508A4F03}"/>
                </a:ext>
              </a:extLst>
            </p:cNvPr>
            <p:cNvCxnSpPr/>
            <p:nvPr/>
          </p:nvCxnSpPr>
          <p:spPr>
            <a:xfrm>
              <a:off x="2450816" y="5181162"/>
              <a:ext cx="83530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1AE5FF9-BF95-4CFC-913F-2CF627F78F4F}"/>
                </a:ext>
              </a:extLst>
            </p:cNvPr>
            <p:cNvCxnSpPr/>
            <p:nvPr/>
          </p:nvCxnSpPr>
          <p:spPr>
            <a:xfrm flipV="1">
              <a:off x="2450816" y="5308120"/>
              <a:ext cx="835309" cy="62829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七邊形 22">
              <a:extLst>
                <a:ext uri="{FF2B5EF4-FFF2-40B4-BE49-F238E27FC236}">
                  <a16:creationId xmlns:a16="http://schemas.microsoft.com/office/drawing/2014/main" id="{AF519CD3-BB28-49BC-A14A-23921C46E0F3}"/>
                </a:ext>
              </a:extLst>
            </p:cNvPr>
            <p:cNvSpPr/>
            <p:nvPr/>
          </p:nvSpPr>
          <p:spPr>
            <a:xfrm>
              <a:off x="2600324" y="4441941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4" name="七邊形 23">
              <a:extLst>
                <a:ext uri="{FF2B5EF4-FFF2-40B4-BE49-F238E27FC236}">
                  <a16:creationId xmlns:a16="http://schemas.microsoft.com/office/drawing/2014/main" id="{45E1472F-2671-4F2E-8B46-4B58253AFCA8}"/>
                </a:ext>
              </a:extLst>
            </p:cNvPr>
            <p:cNvSpPr/>
            <p:nvPr/>
          </p:nvSpPr>
          <p:spPr>
            <a:xfrm>
              <a:off x="2600323" y="5003320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5" name="七邊形 24">
              <a:extLst>
                <a:ext uri="{FF2B5EF4-FFF2-40B4-BE49-F238E27FC236}">
                  <a16:creationId xmlns:a16="http://schemas.microsoft.com/office/drawing/2014/main" id="{B10387F1-7B7B-4085-B4FB-8C421450F77F}"/>
                </a:ext>
              </a:extLst>
            </p:cNvPr>
            <p:cNvSpPr/>
            <p:nvPr/>
          </p:nvSpPr>
          <p:spPr>
            <a:xfrm>
              <a:off x="2601310" y="5537755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A92B9F34-D672-4046-B18F-86B5C7C0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909617"/>
            <a:ext cx="4400550" cy="24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Size:</a:t>
            </a:r>
          </a:p>
          <a:p>
            <a:pPr lvl="1"/>
            <a:r>
              <a:rPr lang="en-US" altLang="zh-TW" dirty="0"/>
              <a:t>Keep each record size in 4 KB.</a:t>
            </a:r>
          </a:p>
          <a:p>
            <a:r>
              <a:rPr lang="en-US" altLang="zh-TW" dirty="0"/>
              <a:t>Calculate size by encoding wit UTF-8</a:t>
            </a:r>
          </a:p>
          <a:p>
            <a:pPr lvl="1"/>
            <a:r>
              <a:rPr lang="en-US" altLang="zh-TW" dirty="0"/>
              <a:t>IoT</a:t>
            </a:r>
            <a:r>
              <a:rPr lang="zh-TW" altLang="en-US" dirty="0"/>
              <a:t> </a:t>
            </a:r>
            <a:r>
              <a:rPr lang="en-US" altLang="zh-TW" dirty="0"/>
              <a:t>Hub HTTP message encoding</a:t>
            </a:r>
          </a:p>
          <a:p>
            <a:r>
              <a:rPr lang="en-US" altLang="zh-TW" dirty="0"/>
              <a:t>Classify:</a:t>
            </a:r>
          </a:p>
          <a:p>
            <a:pPr lvl="1"/>
            <a:r>
              <a:rPr lang="en-US" altLang="zh-TW" dirty="0"/>
              <a:t>Divide columns into different files</a:t>
            </a:r>
          </a:p>
          <a:p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52F1CA4-3600-40FF-A81A-DF064A57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776" y="1825625"/>
            <a:ext cx="2496554" cy="24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Memory Queue</a:t>
            </a:r>
            <a:endParaRPr lang="zh-TW" altLang="en-US" b="1" i="1" dirty="0"/>
          </a:p>
        </p:txBody>
      </p:sp>
      <p:pic>
        <p:nvPicPr>
          <p:cNvPr id="19" name="內容版面配置區 18" descr="一張含有 物件, 監視器, 時鐘, 螢幕 的圖片&#10;&#10;自動產生的描述">
            <a:extLst>
              <a:ext uri="{FF2B5EF4-FFF2-40B4-BE49-F238E27FC236}">
                <a16:creationId xmlns:a16="http://schemas.microsoft.com/office/drawing/2014/main" id="{309D2FD5-831B-4B42-B431-D028C92E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67250" y="3067844"/>
            <a:ext cx="2857500" cy="1866900"/>
          </a:xfrm>
          <a:solidFill>
            <a:srgbClr val="FFFF00"/>
          </a:solidFill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D37C0FF-7D62-4C41-AAC2-E99E6875CD98}"/>
              </a:ext>
            </a:extLst>
          </p:cNvPr>
          <p:cNvGrpSpPr/>
          <p:nvPr/>
        </p:nvGrpSpPr>
        <p:grpSpPr>
          <a:xfrm>
            <a:off x="982064" y="2388815"/>
            <a:ext cx="1554947" cy="2588931"/>
            <a:chOff x="982064" y="4001294"/>
            <a:chExt cx="1362989" cy="235973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526844-7BC1-4D40-9CC6-28AAF0EBFAA2}"/>
                </a:ext>
              </a:extLst>
            </p:cNvPr>
            <p:cNvSpPr/>
            <p:nvPr/>
          </p:nvSpPr>
          <p:spPr>
            <a:xfrm>
              <a:off x="982064" y="4001294"/>
              <a:ext cx="1362989" cy="23597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F64563E-B4F4-4895-8D78-85BFDD6CB6B0}"/>
                </a:ext>
              </a:extLst>
            </p:cNvPr>
            <p:cNvGrpSpPr/>
            <p:nvPr/>
          </p:nvGrpSpPr>
          <p:grpSpPr>
            <a:xfrm>
              <a:off x="982066" y="4088920"/>
              <a:ext cx="1257299" cy="609600"/>
              <a:chOff x="315316" y="4001294"/>
              <a:chExt cx="1257299" cy="60960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1269A8C-012F-4057-B9DE-68B79A9B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B2883DA-A8DC-4ED0-8EB3-D2008917AB4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53223BB-EC30-4453-BA80-B41590CA63F2}"/>
                </a:ext>
              </a:extLst>
            </p:cNvPr>
            <p:cNvGrpSpPr/>
            <p:nvPr/>
          </p:nvGrpSpPr>
          <p:grpSpPr>
            <a:xfrm>
              <a:off x="982065" y="4876362"/>
              <a:ext cx="1257299" cy="609600"/>
              <a:chOff x="315316" y="4001294"/>
              <a:chExt cx="1257299" cy="6096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B64CE5C6-BBDD-4EA5-997F-C5693AF4B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AA0437E-08F5-41B0-B046-77772C9A3863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1A68B46-1FEB-436C-917C-1B4CD3A9F7B2}"/>
                </a:ext>
              </a:extLst>
            </p:cNvPr>
            <p:cNvGrpSpPr/>
            <p:nvPr/>
          </p:nvGrpSpPr>
          <p:grpSpPr>
            <a:xfrm>
              <a:off x="982064" y="5631615"/>
              <a:ext cx="1257299" cy="609600"/>
              <a:chOff x="315316" y="4001294"/>
              <a:chExt cx="1257299" cy="60960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7DE2BAB0-F3D9-4E3E-991C-12030D343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A8D7F50-85AD-4A00-8B67-51CAE64D3A1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128 KB</a:t>
                </a:r>
                <a:endParaRPr lang="zh-TW" altLang="en-US" sz="1050" dirty="0"/>
              </a:p>
            </p:txBody>
          </p:sp>
        </p:grpSp>
      </p:grp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941ED7B-AF28-4D94-A595-3609DCFF6728}"/>
              </a:ext>
            </a:extLst>
          </p:cNvPr>
          <p:cNvSpPr/>
          <p:nvPr/>
        </p:nvSpPr>
        <p:spPr>
          <a:xfrm>
            <a:off x="2904565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CAB40084-D2D4-4B67-B48F-2B4AF276ADEC}"/>
              </a:ext>
            </a:extLst>
          </p:cNvPr>
          <p:cNvSpPr/>
          <p:nvPr/>
        </p:nvSpPr>
        <p:spPr>
          <a:xfrm>
            <a:off x="7816103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B08F1B-FD9F-41DB-97A1-68D88895F297}"/>
              </a:ext>
            </a:extLst>
          </p:cNvPr>
          <p:cNvGrpSpPr/>
          <p:nvPr/>
        </p:nvGrpSpPr>
        <p:grpSpPr>
          <a:xfrm>
            <a:off x="9484659" y="3040074"/>
            <a:ext cx="1147482" cy="1737476"/>
            <a:chOff x="6096000" y="3291634"/>
            <a:chExt cx="660559" cy="969477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9582A61-0C0E-43FB-A786-8E028026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91634"/>
              <a:ext cx="652330" cy="661106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FECA2CE-C996-4A65-907D-C862F7BEE7EE}"/>
                </a:ext>
              </a:extLst>
            </p:cNvPr>
            <p:cNvSpPr txBox="1"/>
            <p:nvPr/>
          </p:nvSpPr>
          <p:spPr>
            <a:xfrm>
              <a:off x="6096000" y="4037858"/>
              <a:ext cx="660559" cy="2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IoT Hub</a:t>
              </a:r>
              <a:endParaRPr lang="zh-TW" altLang="en-US" sz="2000" dirty="0"/>
            </a:p>
          </p:txBody>
        </p:sp>
      </p:grpSp>
      <p:sp>
        <p:nvSpPr>
          <p:cNvPr id="44" name="箭號: 弧形右彎 43">
            <a:extLst>
              <a:ext uri="{FF2B5EF4-FFF2-40B4-BE49-F238E27FC236}">
                <a16:creationId xmlns:a16="http://schemas.microsoft.com/office/drawing/2014/main" id="{C84696C0-D440-4E60-BAA3-F1187F822C7E}"/>
              </a:ext>
            </a:extLst>
          </p:cNvPr>
          <p:cNvSpPr/>
          <p:nvPr/>
        </p:nvSpPr>
        <p:spPr>
          <a:xfrm rot="16200000">
            <a:off x="5382570" y="1787949"/>
            <a:ext cx="1184820" cy="8166850"/>
          </a:xfrm>
          <a:prstGeom prst="curvedRightArrow">
            <a:avLst>
              <a:gd name="adj1" fmla="val 30362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DF26F7-944F-4E2A-B6FB-E73B4FE7B44B}"/>
              </a:ext>
            </a:extLst>
          </p:cNvPr>
          <p:cNvSpPr txBox="1"/>
          <p:nvPr/>
        </p:nvSpPr>
        <p:spPr>
          <a:xfrm>
            <a:off x="5483038" y="5871373"/>
            <a:ext cx="122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Latency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6092987-3B5F-4424-8BE3-AF4D6B103DA7}"/>
              </a:ext>
            </a:extLst>
          </p:cNvPr>
          <p:cNvSpPr txBox="1"/>
          <p:nvPr/>
        </p:nvSpPr>
        <p:spPr>
          <a:xfrm>
            <a:off x="5250795" y="2449234"/>
            <a:ext cx="188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Series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200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23" y="2766218"/>
            <a:ext cx="9193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Application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12557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Edge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最接近資料來源的機器</a:t>
            </a:r>
            <a:endParaRPr lang="en-US" altLang="zh-TW" sz="4000" dirty="0"/>
          </a:p>
          <a:p>
            <a:r>
              <a:rPr lang="zh-TW" altLang="en-US" sz="4000" dirty="0"/>
              <a:t>分散式計算</a:t>
            </a:r>
            <a:endParaRPr lang="en-US" altLang="zh-TW" sz="4000" dirty="0"/>
          </a:p>
          <a:p>
            <a:r>
              <a:rPr lang="zh-TW" altLang="en-US" sz="4000" dirty="0"/>
              <a:t>運算能力</a:t>
            </a:r>
            <a:endParaRPr lang="en-US" altLang="zh-TW" sz="4000" dirty="0"/>
          </a:p>
          <a:p>
            <a:r>
              <a:rPr lang="zh-TW" altLang="en-US" sz="4000" dirty="0"/>
              <a:t>網路通訊能力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5CC00-0867-4AC4-B976-3C70CED1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99" y="3357545"/>
            <a:ext cx="7588093" cy="24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2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b="1" i="1"/>
              <a:t>IoT Device or Edge?</a:t>
            </a:r>
            <a:endParaRPr lang="zh-TW" altLang="en-US" sz="4000" b="1" i="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808F9B-2B90-44CC-BD31-DA1A4BE8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127288"/>
            <a:ext cx="1846470" cy="180978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zh-TW" altLang="en-US" sz="2400"/>
              <a:t>政策</a:t>
            </a:r>
            <a:endParaRPr lang="en-US" altLang="zh-TW" sz="2400"/>
          </a:p>
          <a:p>
            <a:r>
              <a:rPr lang="zh-TW" altLang="en-US" sz="2400"/>
              <a:t>遠端管理</a:t>
            </a:r>
            <a:endParaRPr lang="en-US" altLang="zh-TW" sz="2400"/>
          </a:p>
          <a:p>
            <a:r>
              <a:rPr lang="zh-TW" altLang="en-US" sz="2400"/>
              <a:t>雙向通訊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作業環境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的網路環境</a:t>
            </a:r>
            <a:endParaRPr lang="en-US" altLang="zh-TW" sz="2400"/>
          </a:p>
          <a:p>
            <a:pPr lvl="1"/>
            <a:endParaRPr lang="en-US" altLang="zh-TW"/>
          </a:p>
          <a:p>
            <a:pPr lvl="1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C86607-E939-48D3-B73A-5115855B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38" y="2318931"/>
            <a:ext cx="2713512" cy="27844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F7450F5-C485-4468-AAEB-8E06EE26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20" y="0"/>
            <a:ext cx="5231980" cy="6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134" y="2678019"/>
            <a:ext cx="6037731" cy="1325563"/>
          </a:xfrm>
        </p:spPr>
        <p:txBody>
          <a:bodyPr>
            <a:normAutofit fontScale="90000"/>
          </a:bodyPr>
          <a:lstStyle/>
          <a:p>
            <a:r>
              <a:rPr lang="en-US" altLang="zh-TW" sz="7200" b="1" i="1" dirty="0"/>
              <a:t>Azure IoT Hub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6194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政策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是否允許存取內部資源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Azure IoT Edge</a:t>
            </a:r>
            <a:r>
              <a:rPr lang="zh-TW" altLang="en-US" dirty="0"/>
              <a:t>提供雲對地軟體更新、</a:t>
            </a:r>
            <a:r>
              <a:rPr lang="en-US" altLang="zh-TW" dirty="0"/>
              <a:t>Cloud-to-client message…</a:t>
            </a:r>
            <a:r>
              <a:rPr lang="en-US" altLang="zh-TW" dirty="0" err="1"/>
              <a:t>etc</a:t>
            </a:r>
            <a:endParaRPr lang="zh-TW" altLang="en-US" dirty="0"/>
          </a:p>
          <a:p>
            <a:r>
              <a:rPr lang="zh-TW" altLang="en-US" dirty="0"/>
              <a:t>網路環境</a:t>
            </a:r>
            <a:endParaRPr lang="en-US" altLang="zh-TW" dirty="0"/>
          </a:p>
          <a:p>
            <a:pPr lvl="1"/>
            <a:r>
              <a:rPr lang="zh-TW" altLang="en-US" dirty="0"/>
              <a:t>頻寬</a:t>
            </a:r>
            <a:r>
              <a:rPr lang="en-US" altLang="zh-TW" dirty="0"/>
              <a:t>(ex. </a:t>
            </a:r>
            <a:r>
              <a:rPr lang="zh-TW" altLang="en-US" dirty="0"/>
              <a:t>只允許</a:t>
            </a:r>
            <a:r>
              <a:rPr lang="en-US" altLang="zh-TW" dirty="0"/>
              <a:t>100/10 MB</a:t>
            </a:r>
            <a:r>
              <a:rPr lang="zh-TW" altLang="en-US" dirty="0"/>
              <a:t>夠不夠用</a:t>
            </a:r>
            <a:r>
              <a:rPr lang="en-US" altLang="zh-TW" dirty="0"/>
              <a:t>?)</a:t>
            </a:r>
          </a:p>
          <a:p>
            <a:pPr lvl="1"/>
            <a:r>
              <a:rPr lang="zh-TW" altLang="en-US" dirty="0"/>
              <a:t>防火牆</a:t>
            </a:r>
            <a:endParaRPr lang="en-US" altLang="zh-TW" dirty="0"/>
          </a:p>
          <a:p>
            <a:r>
              <a:rPr lang="zh-TW" altLang="en-US" dirty="0"/>
              <a:t>軟</a:t>
            </a:r>
            <a:r>
              <a:rPr lang="en-US" altLang="zh-TW" dirty="0"/>
              <a:t>/</a:t>
            </a:r>
            <a:r>
              <a:rPr lang="zh-TW" altLang="en-US" dirty="0"/>
              <a:t>硬體設備</a:t>
            </a:r>
            <a:endParaRPr lang="en-US" altLang="zh-TW" dirty="0"/>
          </a:p>
          <a:p>
            <a:pPr lvl="1"/>
            <a:r>
              <a:rPr lang="en-US" altLang="zh-TW" dirty="0"/>
              <a:t>Edge Server</a:t>
            </a:r>
          </a:p>
          <a:p>
            <a:pPr lvl="1"/>
            <a:r>
              <a:rPr lang="en-US" altLang="zh-TW" dirty="0"/>
              <a:t>NAS</a:t>
            </a:r>
          </a:p>
          <a:p>
            <a:pPr lvl="1"/>
            <a:r>
              <a:rPr lang="en-US" altLang="zh-TW" dirty="0"/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1200038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遠端裝置管理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軟體更新、大量部署</a:t>
            </a:r>
            <a:r>
              <a:rPr lang="en-US" altLang="zh-TW" sz="3600" dirty="0"/>
              <a:t>…</a:t>
            </a:r>
            <a:r>
              <a:rPr lang="en-US" altLang="zh-TW" sz="3600" dirty="0" err="1"/>
              <a:t>etc</a:t>
            </a:r>
            <a:endParaRPr lang="en-US" altLang="zh-TW" sz="3600" dirty="0"/>
          </a:p>
          <a:p>
            <a:r>
              <a:rPr lang="en-US" altLang="zh-TW" sz="3600" dirty="0"/>
              <a:t>Edge</a:t>
            </a:r>
            <a:r>
              <a:rPr lang="zh-TW" altLang="en-US" sz="3600" dirty="0"/>
              <a:t>端的監控</a:t>
            </a:r>
            <a:endParaRPr lang="en-US" altLang="zh-TW" sz="3600" dirty="0"/>
          </a:p>
          <a:p>
            <a:pPr lvl="1"/>
            <a:r>
              <a:rPr lang="en-US" altLang="zh-TW" sz="2800" dirty="0"/>
              <a:t>Application Insights</a:t>
            </a:r>
          </a:p>
          <a:p>
            <a:pPr lvl="2"/>
            <a:r>
              <a:rPr lang="zh-TW" altLang="en-US" sz="2400" dirty="0"/>
              <a:t>不允許對外通訊</a:t>
            </a:r>
            <a:endParaRPr lang="en-US" altLang="zh-TW" sz="2400" dirty="0"/>
          </a:p>
          <a:p>
            <a:pPr lvl="2"/>
            <a:r>
              <a:rPr lang="zh-TW" altLang="en-US" sz="2800" dirty="0"/>
              <a:t>折衷辦法</a:t>
            </a:r>
            <a:r>
              <a:rPr lang="en-US" altLang="zh-TW" sz="2800" dirty="0"/>
              <a:t>:</a:t>
            </a:r>
            <a:r>
              <a:rPr lang="zh-TW" altLang="en-US" sz="2800" dirty="0"/>
              <a:t> 定時傳送</a:t>
            </a:r>
            <a:r>
              <a:rPr lang="en-US" altLang="zh-TW" sz="2800" dirty="0" err="1"/>
              <a:t>HeartBeat</a:t>
            </a:r>
            <a:endParaRPr lang="en-US" altLang="zh-TW" sz="2800" dirty="0"/>
          </a:p>
          <a:p>
            <a:pPr lvl="2"/>
            <a:r>
              <a:rPr lang="zh-TW" altLang="en-US" sz="2800" dirty="0"/>
              <a:t>中繼站</a:t>
            </a:r>
            <a:r>
              <a:rPr lang="en-US" altLang="zh-TW" sz="2800" dirty="0"/>
              <a:t>Relay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612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雙向通訊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Device</a:t>
            </a:r>
            <a:r>
              <a:rPr lang="zh-TW" altLang="en-US" sz="3600" dirty="0"/>
              <a:t> </a:t>
            </a:r>
            <a:r>
              <a:rPr lang="en-US" altLang="zh-TW" sz="3600" dirty="0"/>
              <a:t>to</a:t>
            </a:r>
            <a:r>
              <a:rPr lang="zh-TW" altLang="en-US" sz="3600" dirty="0"/>
              <a:t> </a:t>
            </a:r>
            <a:r>
              <a:rPr lang="en-US" altLang="zh-TW" sz="3600" dirty="0"/>
              <a:t>cloud</a:t>
            </a:r>
          </a:p>
          <a:p>
            <a:pPr lvl="1"/>
            <a:r>
              <a:rPr lang="en-US" altLang="zh-TW" sz="3600" dirty="0"/>
              <a:t>Telemetry</a:t>
            </a:r>
            <a:r>
              <a:rPr lang="zh-TW" altLang="en-US" sz="3600" dirty="0"/>
              <a:t>遙測資料</a:t>
            </a:r>
            <a:endParaRPr lang="en-US" altLang="zh-TW" sz="3600" dirty="0"/>
          </a:p>
          <a:p>
            <a:r>
              <a:rPr lang="en-US" altLang="zh-TW" sz="3600" dirty="0"/>
              <a:t>Cloud to device</a:t>
            </a:r>
          </a:p>
          <a:p>
            <a:pPr lvl="1"/>
            <a:r>
              <a:rPr lang="en-US" altLang="zh-TW" sz="3200" dirty="0"/>
              <a:t>Notification</a:t>
            </a:r>
          </a:p>
          <a:p>
            <a:pPr lvl="1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005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作業環境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Windows/Linux</a:t>
            </a:r>
          </a:p>
          <a:p>
            <a:r>
              <a:rPr lang="en-US" altLang="zh-TW" sz="3600" dirty="0"/>
              <a:t>Embedded System</a:t>
            </a:r>
          </a:p>
          <a:p>
            <a:r>
              <a:rPr lang="en-US" altLang="zh-TW" sz="3600" dirty="0"/>
              <a:t>Mobile Device(Android/iOS)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2431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的網路環境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通訊協定</a:t>
            </a:r>
            <a:endParaRPr lang="en-US" altLang="zh-TW" sz="3600" dirty="0"/>
          </a:p>
          <a:p>
            <a:pPr lvl="1"/>
            <a:r>
              <a:rPr lang="en-US" altLang="zh-TW" sz="3200" dirty="0"/>
              <a:t>https</a:t>
            </a:r>
            <a:r>
              <a:rPr lang="zh-TW" altLang="en-US" sz="3200" dirty="0"/>
              <a:t>、</a:t>
            </a:r>
            <a:r>
              <a:rPr lang="en-US" altLang="zh-TW" sz="3200" dirty="0"/>
              <a:t>AMQP</a:t>
            </a:r>
            <a:r>
              <a:rPr lang="zh-TW" altLang="en-US" sz="3200" dirty="0"/>
              <a:t>、</a:t>
            </a:r>
            <a:r>
              <a:rPr lang="en-US" altLang="zh-TW" sz="3200" dirty="0"/>
              <a:t>MQTT…</a:t>
            </a:r>
            <a:r>
              <a:rPr lang="en-US" altLang="zh-TW" sz="3200" dirty="0" err="1"/>
              <a:t>etc</a:t>
            </a:r>
            <a:endParaRPr lang="en-US" altLang="zh-TW" sz="3200" dirty="0"/>
          </a:p>
          <a:p>
            <a:r>
              <a:rPr lang="en-US" altLang="zh-TW" sz="3600" dirty="0"/>
              <a:t>NAT/VPN</a:t>
            </a:r>
          </a:p>
          <a:p>
            <a:r>
              <a:rPr lang="en-US" altLang="zh-TW" sz="3600" dirty="0"/>
              <a:t>Firewall/Proxy</a:t>
            </a:r>
          </a:p>
        </p:txBody>
      </p:sp>
    </p:spTree>
    <p:extLst>
      <p:ext uri="{BB962C8B-B14F-4D97-AF65-F5344CB8AC3E}">
        <p14:creationId xmlns:p14="http://schemas.microsoft.com/office/powerpoint/2010/main" val="67961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Services or Container?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Docker</a:t>
            </a:r>
          </a:p>
          <a:p>
            <a:pPr lvl="1"/>
            <a:r>
              <a:rPr lang="en-US" altLang="zh-TW" sz="2800" dirty="0"/>
              <a:t>In memory processing</a:t>
            </a:r>
            <a:r>
              <a:rPr lang="zh-TW" altLang="en-US" sz="2800" dirty="0"/>
              <a:t>，但要注意使用量。</a:t>
            </a:r>
            <a:endParaRPr lang="en-US" altLang="zh-TW" sz="2800" dirty="0"/>
          </a:p>
          <a:p>
            <a:pPr lvl="1"/>
            <a:r>
              <a:rPr lang="en-US" altLang="zh-TW" sz="2800" dirty="0"/>
              <a:t>Windows</a:t>
            </a:r>
            <a:r>
              <a:rPr lang="zh-TW" altLang="en-US" sz="2800" dirty="0"/>
              <a:t>環境下，盡可能不使用大量的</a:t>
            </a:r>
            <a:r>
              <a:rPr lang="en-US" altLang="zh-TW" sz="2800" dirty="0"/>
              <a:t>I/O</a:t>
            </a:r>
            <a:r>
              <a:rPr lang="zh-TW" altLang="en-US" sz="2800" dirty="0"/>
              <a:t>處理。</a:t>
            </a:r>
            <a:endParaRPr lang="en-US" altLang="zh-TW" sz="2800" dirty="0"/>
          </a:p>
          <a:p>
            <a:r>
              <a:rPr lang="en-US" altLang="zh-TW" sz="3200" dirty="0"/>
              <a:t>Windows</a:t>
            </a:r>
            <a:r>
              <a:rPr lang="zh-TW" altLang="en-US" sz="3200" dirty="0"/>
              <a:t> </a:t>
            </a:r>
            <a:r>
              <a:rPr lang="en-US" altLang="zh-TW" sz="3200" dirty="0"/>
              <a:t>Services</a:t>
            </a:r>
          </a:p>
          <a:p>
            <a:pPr lvl="1"/>
            <a:r>
              <a:rPr lang="zh-TW" altLang="en-US" sz="2800" dirty="0"/>
              <a:t>管理不易</a:t>
            </a:r>
            <a:endParaRPr lang="en-US" altLang="zh-TW" sz="2800" dirty="0"/>
          </a:p>
          <a:p>
            <a:pPr lvl="1"/>
            <a:r>
              <a:rPr lang="en-US" altLang="zh-TW" sz="2800" dirty="0"/>
              <a:t>Debug</a:t>
            </a:r>
            <a:r>
              <a:rPr lang="zh-TW" altLang="en-US" sz="2800" dirty="0"/>
              <a:t>資訊不充足</a:t>
            </a:r>
            <a:endParaRPr lang="en-US" altLang="zh-TW" sz="2800" dirty="0"/>
          </a:p>
          <a:p>
            <a:pPr lvl="1"/>
            <a:r>
              <a:rPr lang="zh-TW" altLang="en-US" sz="2800" dirty="0"/>
              <a:t>系統整合性佳</a:t>
            </a:r>
          </a:p>
        </p:txBody>
      </p:sp>
    </p:spTree>
    <p:extLst>
      <p:ext uri="{BB962C8B-B14F-4D97-AF65-F5344CB8AC3E}">
        <p14:creationId xmlns:p14="http://schemas.microsoft.com/office/powerpoint/2010/main" val="54625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Cost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536171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Free, Basic or Standard tier?</a:t>
            </a:r>
            <a:endParaRPr lang="zh-TW" altLang="en-US" b="1" i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AED258-EAE5-4722-944B-B84240A5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8F4A9-DEA1-4827-9436-146E76EA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1404747"/>
            <a:ext cx="9662272" cy="494093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18E5B24-ED1E-4ADD-A707-3535375C2C5A}"/>
              </a:ext>
            </a:extLst>
          </p:cNvPr>
          <p:cNvSpPr txBox="1">
            <a:spLocks/>
          </p:cNvSpPr>
          <p:nvPr/>
        </p:nvSpPr>
        <p:spPr>
          <a:xfrm>
            <a:off x="1013011" y="6435793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</a:t>
            </a:r>
            <a:r>
              <a:rPr lang="en-US" altLang="zh-TW" dirty="0" err="1"/>
              <a:t>Ref:https</a:t>
            </a:r>
            <a:r>
              <a:rPr lang="en-US" altLang="zh-TW" dirty="0"/>
              <a:t>://azure.microsoft.com/</a:t>
            </a:r>
            <a:r>
              <a:rPr lang="en-US" altLang="zh-TW" dirty="0" err="1"/>
              <a:t>zh-tw</a:t>
            </a:r>
            <a:r>
              <a:rPr lang="en-US" altLang="zh-TW" dirty="0"/>
              <a:t>/pricing/details/</a:t>
            </a:r>
            <a:r>
              <a:rPr lang="en-US" altLang="zh-TW" dirty="0" err="1"/>
              <a:t>iot</a:t>
            </a:r>
            <a:r>
              <a:rPr lang="en-US" altLang="zh-TW" dirty="0"/>
              <a:t>-hub/)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190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Volume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Charge Unit: 4KB</a:t>
            </a:r>
          </a:p>
          <a:p>
            <a:r>
              <a:rPr lang="en-US" altLang="zh-TW" dirty="0"/>
              <a:t>Batch Daily Volume: 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0.18 KB </a:t>
            </a:r>
            <a:r>
              <a:rPr lang="en-US" altLang="zh-TW" dirty="0"/>
              <a:t>x 60s x 60m x 24H x 12 Lines = 186,624 KB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0.98 KB </a:t>
            </a:r>
            <a:r>
              <a:rPr lang="en-US" altLang="zh-TW" dirty="0"/>
              <a:t>x 60/10s x 60m x 24H x 12 Lines = 101,606 KB</a:t>
            </a:r>
          </a:p>
          <a:p>
            <a:pPr lvl="1"/>
            <a:r>
              <a:rPr lang="en-US" altLang="zh-TW" dirty="0"/>
              <a:t>Total: 288,230 / 4 KB = </a:t>
            </a:r>
            <a:r>
              <a:rPr lang="en-US" altLang="zh-TW" dirty="0">
                <a:solidFill>
                  <a:srgbClr val="FF0000"/>
                </a:solidFill>
              </a:rPr>
              <a:t>72,057 Units</a:t>
            </a:r>
          </a:p>
          <a:p>
            <a:r>
              <a:rPr lang="en-US" altLang="zh-TW" dirty="0"/>
              <a:t>Real-time Daily Count: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60s</a:t>
            </a:r>
            <a:r>
              <a:rPr lang="en-US" altLang="zh-TW" dirty="0"/>
              <a:t> x 60m x 24H x 12 Lines = 1,036,800 records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60/10s</a:t>
            </a:r>
            <a:r>
              <a:rPr lang="en-US" altLang="zh-TW" dirty="0"/>
              <a:t> x 60m x 24H x 12 Lines = 1,036,80 records</a:t>
            </a:r>
          </a:p>
          <a:p>
            <a:pPr lvl="1"/>
            <a:r>
              <a:rPr lang="en-US" altLang="zh-TW" dirty="0"/>
              <a:t>Total: 1,036,800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1,036,80 = </a:t>
            </a:r>
            <a:r>
              <a:rPr lang="en-US" altLang="zh-TW" dirty="0">
                <a:solidFill>
                  <a:srgbClr val="FF0000"/>
                </a:solidFill>
              </a:rPr>
              <a:t>1,140,480 Units</a:t>
            </a:r>
          </a:p>
        </p:txBody>
      </p:sp>
    </p:spTree>
    <p:extLst>
      <p:ext uri="{BB962C8B-B14F-4D97-AF65-F5344CB8AC3E}">
        <p14:creationId xmlns:p14="http://schemas.microsoft.com/office/powerpoint/2010/main" val="279126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Summary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65053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DCC94-A46B-407B-A151-268BBB7A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Telemetry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CBA97F-EA66-4928-A0F3-0B90F57D5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Cache: 1~7 days</a:t>
            </a:r>
          </a:p>
          <a:p>
            <a:r>
              <a:rPr lang="en-US" altLang="zh-TW" sz="3200" dirty="0"/>
              <a:t>Transmission</a:t>
            </a:r>
            <a:br>
              <a:rPr lang="en-US" altLang="zh-TW" sz="3200" dirty="0"/>
            </a:br>
            <a:r>
              <a:rPr lang="en-US" altLang="zh-TW" sz="3200" dirty="0"/>
              <a:t>(multiple In/Out)</a:t>
            </a:r>
          </a:p>
          <a:p>
            <a:r>
              <a:rPr lang="en-US" altLang="zh-TW" sz="3200" dirty="0"/>
              <a:t>Unified format</a:t>
            </a:r>
          </a:p>
          <a:p>
            <a:r>
              <a:rPr lang="en-US" altLang="zh-TW" sz="3200" dirty="0"/>
              <a:t>Unstructured</a:t>
            </a:r>
          </a:p>
          <a:p>
            <a:r>
              <a:rPr lang="en-US" altLang="zh-TW" sz="3200" dirty="0"/>
              <a:t>Data Centralizing</a:t>
            </a:r>
          </a:p>
          <a:p>
            <a:r>
              <a:rPr lang="zh-TW" altLang="en-US" sz="3200" dirty="0"/>
              <a:t>相同事件、相同時間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A6574D-14D7-4D3F-B5AB-EBEED732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68" y="1825625"/>
            <a:ext cx="7279168" cy="10363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7DAE02-DCBE-4B89-A9F4-851BB504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8" y="2996890"/>
            <a:ext cx="7318611" cy="3035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BC0512-5294-44DF-86D0-306C37503CBD}"/>
              </a:ext>
            </a:extLst>
          </p:cNvPr>
          <p:cNvSpPr/>
          <p:nvPr/>
        </p:nvSpPr>
        <p:spPr>
          <a:xfrm>
            <a:off x="5665691" y="3429000"/>
            <a:ext cx="5665694" cy="712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BF257B-1A8B-48E6-9AC9-5CFC6A8781BA}"/>
              </a:ext>
            </a:extLst>
          </p:cNvPr>
          <p:cNvSpPr/>
          <p:nvPr/>
        </p:nvSpPr>
        <p:spPr>
          <a:xfrm>
            <a:off x="4993337" y="1842828"/>
            <a:ext cx="7046259" cy="100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64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沒有最好的架構、只有最合適的架構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000" dirty="0"/>
              <a:t>經驗不是放諸四海皆準的規則、只是借鏡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9600" dirty="0"/>
              <a:t>因地制宜</a:t>
            </a:r>
            <a:r>
              <a:rPr lang="en-US" altLang="zh-TW" sz="9600" dirty="0"/>
              <a:t>!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33509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PPT &amp; Sample Code:</a:t>
            </a:r>
          </a:p>
          <a:p>
            <a:pPr lvl="1"/>
            <a:r>
              <a:rPr lang="en-US" altLang="zh-TW" dirty="0"/>
              <a:t>https://github.com/carlyang920/NetConfTaiwan2020.git</a:t>
            </a:r>
          </a:p>
        </p:txBody>
      </p:sp>
    </p:spTree>
    <p:extLst>
      <p:ext uri="{BB962C8B-B14F-4D97-AF65-F5344CB8AC3E}">
        <p14:creationId xmlns:p14="http://schemas.microsoft.com/office/powerpoint/2010/main" val="208661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questions on Twitter using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23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Consumer Group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Pulling data</a:t>
            </a:r>
          </a:p>
          <a:p>
            <a:r>
              <a:rPr lang="en-US" altLang="zh-TW" dirty="0"/>
              <a:t>Max 20 consumer groups per IoT Hub</a:t>
            </a:r>
          </a:p>
          <a:p>
            <a:r>
              <a:rPr lang="en-US" altLang="zh-TW" dirty="0"/>
              <a:t>5 concurrent readers per group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B6A446-2803-45DF-B3F4-4D83BAAE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3429000"/>
            <a:ext cx="882743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Upload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247" cy="4351338"/>
          </a:xfrm>
        </p:spPr>
        <p:txBody>
          <a:bodyPr/>
          <a:lstStyle/>
          <a:p>
            <a:r>
              <a:rPr lang="en-US" altLang="zh-TW" dirty="0"/>
              <a:t>Support Storage Container</a:t>
            </a:r>
          </a:p>
          <a:p>
            <a:r>
              <a:rPr lang="en-US" altLang="zh-TW" dirty="0"/>
              <a:t>Save message to blob files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File Overwritten</a:t>
            </a:r>
          </a:p>
          <a:p>
            <a:r>
              <a:rPr lang="en-US" altLang="zh-TW" dirty="0"/>
              <a:t>Device</a:t>
            </a:r>
            <a:r>
              <a:rPr lang="zh-TW" altLang="en-US" dirty="0"/>
              <a:t>每次上傳使用一個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150385-1E07-48FB-9FA9-7BD63E2D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03" y="3847848"/>
            <a:ext cx="8321209" cy="2931898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F45C30B-AFF6-4912-B7C4-7E9C1EB8978F}"/>
              </a:ext>
            </a:extLst>
          </p:cNvPr>
          <p:cNvSpPr txBox="1">
            <a:spLocks/>
          </p:cNvSpPr>
          <p:nvPr/>
        </p:nvSpPr>
        <p:spPr>
          <a:xfrm>
            <a:off x="5880847" y="1839909"/>
            <a:ext cx="54729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FF0000"/>
                </a:solidFill>
              </a:rPr>
              <a:t>10 concurrent keys in queue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同時</a:t>
            </a:r>
            <a:r>
              <a:rPr lang="en-US" altLang="zh-TW" b="1" dirty="0">
                <a:solidFill>
                  <a:srgbClr val="FF0000"/>
                </a:solidFill>
              </a:rPr>
              <a:t>10</a:t>
            </a:r>
            <a:r>
              <a:rPr lang="zh-TW" altLang="en-US" b="1" dirty="0">
                <a:solidFill>
                  <a:srgbClr val="FF0000"/>
                </a:solidFill>
              </a:rPr>
              <a:t>台裝置上傳，超過就會失敗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78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Query Explorer</a:t>
            </a:r>
            <a:endParaRPr lang="zh-TW" altLang="en-US" b="1" i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29DC9-E320-4532-A170-946CFEE7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Only in Standard Tier</a:t>
            </a:r>
          </a:p>
          <a:p>
            <a:r>
              <a:rPr lang="en-US" altLang="zh-TW" dirty="0"/>
              <a:t>Device Twins/Jobs </a:t>
            </a:r>
          </a:p>
          <a:p>
            <a:pPr marL="0" indent="0">
              <a:buNone/>
            </a:pPr>
            <a:r>
              <a:rPr lang="en-US" altLang="zh-TW" dirty="0"/>
              <a:t>information</a:t>
            </a:r>
          </a:p>
          <a:p>
            <a:r>
              <a:rPr lang="en-US" altLang="zh-TW" dirty="0"/>
              <a:t>Help to manage devices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25E86-25C7-462F-BF08-DA15E3E5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53" y="554182"/>
            <a:ext cx="6107731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0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DF55B-3EC1-46E9-AE02-AB339CD9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Scale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19D8E-B3F4-4344-8347-A6A597D0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Free: 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Only 1 per subscription</a:t>
            </a:r>
          </a:p>
          <a:p>
            <a:r>
              <a:rPr lang="en-US" altLang="zh-TW" sz="2400" dirty="0"/>
              <a:t>Basic: </a:t>
            </a:r>
          </a:p>
          <a:p>
            <a:pPr lvl="1"/>
            <a:r>
              <a:rPr lang="en-US" altLang="zh-TW" sz="2000" dirty="0"/>
              <a:t>Device-to-cloud</a:t>
            </a:r>
          </a:p>
          <a:p>
            <a:r>
              <a:rPr lang="en-US" altLang="zh-TW" sz="2400" dirty="0"/>
              <a:t>Standard: </a:t>
            </a:r>
          </a:p>
          <a:p>
            <a:pPr lvl="1"/>
            <a:r>
              <a:rPr lang="en-US" altLang="zh-TW" sz="2000" dirty="0"/>
              <a:t>Cloud-to-device </a:t>
            </a:r>
          </a:p>
          <a:p>
            <a:pPr lvl="1"/>
            <a:r>
              <a:rPr lang="en-US" altLang="zh-TW" sz="2000" dirty="0"/>
              <a:t>IoT Edge </a:t>
            </a:r>
          </a:p>
          <a:p>
            <a:pPr lvl="1"/>
            <a:r>
              <a:rPr lang="en-US" altLang="zh-TW" sz="2000" dirty="0"/>
              <a:t>Device Management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4A77B8-B0AA-470C-A2C2-1FBA30B4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63" y="1564844"/>
            <a:ext cx="7314877" cy="421299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A1A1663-A214-4A51-A915-E14AAA9F9F92}"/>
              </a:ext>
            </a:extLst>
          </p:cNvPr>
          <p:cNvSpPr txBox="1">
            <a:spLocks/>
          </p:cNvSpPr>
          <p:nvPr/>
        </p:nvSpPr>
        <p:spPr>
          <a:xfrm>
            <a:off x="4724400" y="5857875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(Ref: https://docs.microsoft.com/en-us/azure/iot-hub/iot-hub-scaling)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62840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1050</Words>
  <Application>Microsoft Office PowerPoint</Application>
  <PresentationFormat>寬螢幕</PresentationFormat>
  <Paragraphs>237</Paragraphs>
  <Slides>53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Open Sans</vt:lpstr>
      <vt:lpstr>微軟正黑體</vt:lpstr>
      <vt:lpstr>微軟正黑體 Light</vt:lpstr>
      <vt:lpstr>Arial</vt:lpstr>
      <vt:lpstr>Calibri</vt:lpstr>
      <vt:lpstr>Consolas</vt:lpstr>
      <vt:lpstr>3_Office Theme</vt:lpstr>
      <vt:lpstr>PowerPoint 簡報</vt:lpstr>
      <vt:lpstr>Azure IoT Hub在IND 4.0的應用策略</vt:lpstr>
      <vt:lpstr>Challenges</vt:lpstr>
      <vt:lpstr>Azure IoT Hub</vt:lpstr>
      <vt:lpstr>Telemetry</vt:lpstr>
      <vt:lpstr>Consumer Group</vt:lpstr>
      <vt:lpstr>File Upload</vt:lpstr>
      <vt:lpstr>Query Explorer</vt:lpstr>
      <vt:lpstr>Scale</vt:lpstr>
      <vt:lpstr>IoT Hub v.s. Event Hub</vt:lpstr>
      <vt:lpstr>SDKs for Client</vt:lpstr>
      <vt:lpstr>Architecture</vt:lpstr>
      <vt:lpstr>Data Flow</vt:lpstr>
      <vt:lpstr>Monitor</vt:lpstr>
      <vt:lpstr>Authentication</vt:lpstr>
      <vt:lpstr>Data</vt:lpstr>
      <vt:lpstr>PowerPoint 簡報</vt:lpstr>
      <vt:lpstr>分析 – 以O2為例</vt:lpstr>
      <vt:lpstr>警示– 以O2為例</vt:lpstr>
      <vt:lpstr>統計 – 以WIP為例</vt:lpstr>
      <vt:lpstr>PowerPoint 簡報</vt:lpstr>
      <vt:lpstr>Sources</vt:lpstr>
      <vt:lpstr>PowerPoint 簡報</vt:lpstr>
      <vt:lpstr>Various Data Structures</vt:lpstr>
      <vt:lpstr>Format</vt:lpstr>
      <vt:lpstr>Format</vt:lpstr>
      <vt:lpstr>Format</vt:lpstr>
      <vt:lpstr>Format</vt:lpstr>
      <vt:lpstr>Frequency</vt:lpstr>
      <vt:lpstr>File Lock/Missing</vt:lpstr>
      <vt:lpstr>優化</vt:lpstr>
      <vt:lpstr>Read Local File</vt:lpstr>
      <vt:lpstr>PowerPoint 簡報</vt:lpstr>
      <vt:lpstr>Principals</vt:lpstr>
      <vt:lpstr>PowerPoint 簡報</vt:lpstr>
      <vt:lpstr>Memory Queue</vt:lpstr>
      <vt:lpstr>Application</vt:lpstr>
      <vt:lpstr>IoT Edge</vt:lpstr>
      <vt:lpstr>IoT Device or Edge?</vt:lpstr>
      <vt:lpstr>政策</vt:lpstr>
      <vt:lpstr>遠端裝置管理</vt:lpstr>
      <vt:lpstr>雙向通訊</vt:lpstr>
      <vt:lpstr>Device Client作業環境</vt:lpstr>
      <vt:lpstr>Device Client的網路環境</vt:lpstr>
      <vt:lpstr>Services or Container?</vt:lpstr>
      <vt:lpstr>Cost</vt:lpstr>
      <vt:lpstr>Free, Basic or Standard tier?</vt:lpstr>
      <vt:lpstr>Data Volume</vt:lpstr>
      <vt:lpstr>Summary</vt:lpstr>
      <vt:lpstr>PowerPoint 簡報</vt:lpstr>
      <vt:lpstr>PowerPoint 簡報</vt:lpstr>
      <vt:lpstr>Thanks for joining!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Carl Yang</dc:creator>
  <cp:lastModifiedBy>Carl Yang</cp:lastModifiedBy>
  <cp:revision>12</cp:revision>
  <dcterms:created xsi:type="dcterms:W3CDTF">2020-12-19T04:55:44Z</dcterms:created>
  <dcterms:modified xsi:type="dcterms:W3CDTF">2020-12-20T03:20:06Z</dcterms:modified>
</cp:coreProperties>
</file>